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handoutMasterIdLst>
    <p:handoutMasterId r:id="rId13"/>
  </p:handoutMasterIdLst>
  <p:sldIdLst>
    <p:sldId id="258" r:id="rId2"/>
    <p:sldId id="260" r:id="rId3"/>
    <p:sldId id="274" r:id="rId4"/>
    <p:sldId id="275" r:id="rId5"/>
    <p:sldId id="265" r:id="rId6"/>
    <p:sldId id="273" r:id="rId7"/>
    <p:sldId id="276" r:id="rId8"/>
    <p:sldId id="270" r:id="rId9"/>
    <p:sldId id="271" r:id="rId10"/>
    <p:sldId id="27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66683" initials="6" lastIdx="1" clrIdx="0">
    <p:extLst>
      <p:ext uri="{19B8F6BF-5375-455C-9EA6-DF929625EA0E}">
        <p15:presenceInfo xmlns:p15="http://schemas.microsoft.com/office/powerpoint/2012/main" userId="66683"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69"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5" d="100"/>
          <a:sy n="65" d="100"/>
        </p:scale>
        <p:origin x="2784"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10/3/2020</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jpeg>
</file>

<file path=ppt/media/image14.png>
</file>

<file path=ppt/media/image15.png>
</file>

<file path=ppt/media/image16.png>
</file>

<file path=ppt/media/image2.jpg>
</file>

<file path=ppt/media/image3.jp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10/3/2020</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10/3/2020</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10/3/2020</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10/3/2020</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10/3/2020</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10/3/2020</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10/3/2020</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10/3/2020</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10/3/2020</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10/3/2020</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10/3/2020</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10/3/2020</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10/3/2020</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2ality.com/2016/10/rest-spread-properties.html" TargetMode="External"/><Relationship Id="rId2" Type="http://schemas.openxmlformats.org/officeDocument/2006/relationships/hyperlink" Target="http://2ality.com/2016/10/asynchronous-iteration.html" TargetMode="Externa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hyperlink" Target="https://developer.mozilla.org/en-US/docs/Web/JavaScript" TargetMode="External"/><Relationship Id="rId2" Type="http://schemas.openxmlformats.org/officeDocument/2006/relationships/hyperlink" Target="https://www.ecma-international.org/publications/files/ECMA-ST/Ecma-262.pdf" TargetMode="Externa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hyperlink" Target="https://babeljs.io/"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es6-features.org/" TargetMode="External"/><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hyperlink" Target="http://2ality.com/2017/01/shared-array-buffer.html" TargetMode="External"/><Relationship Id="rId2" Type="http://schemas.openxmlformats.org/officeDocument/2006/relationships/hyperlink" Target="http://2ality.com/2016/02/async-functions.html" TargetMode="External"/><Relationship Id="rId1" Type="http://schemas.openxmlformats.org/officeDocument/2006/relationships/slideLayout" Target="../slideLayouts/slideLayout5.xml"/><Relationship Id="rId4" Type="http://schemas.openxmlformats.org/officeDocument/2006/relationships/hyperlink" Target="http://2ality.com/2015/11/stage3-object-entries.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gn="l"/>
            <a:r>
              <a:rPr lang="en-US" b="0" i="0" dirty="0">
                <a:solidFill>
                  <a:srgbClr val="292929"/>
                </a:solidFill>
                <a:effectLst/>
                <a:latin typeface="medium-content-title-font"/>
              </a:rPr>
              <a:t>ECMAScript</a:t>
            </a:r>
            <a:br>
              <a:rPr lang="en-US" b="0" i="0" dirty="0">
                <a:solidFill>
                  <a:srgbClr val="292929"/>
                </a:solidFill>
                <a:effectLst/>
                <a:latin typeface="medium-content-title-font"/>
              </a:rPr>
            </a:br>
            <a:r>
              <a:rPr lang="en-US" sz="1600" b="0" i="0" dirty="0">
                <a:solidFill>
                  <a:srgbClr val="292929"/>
                </a:solidFill>
                <a:effectLst/>
                <a:latin typeface="medium-content-title-font"/>
              </a:rPr>
              <a:t>(</a:t>
            </a:r>
            <a:r>
              <a:rPr lang="en-US" sz="1600" b="0" i="0" dirty="0">
                <a:solidFill>
                  <a:srgbClr val="3C4043"/>
                </a:solidFill>
                <a:effectLst/>
                <a:latin typeface="arial" panose="020B0604020202020204" pitchFamily="34" charset="0"/>
              </a:rPr>
              <a:t>European Computer Manufacturer's Association)</a:t>
            </a:r>
            <a:endParaRPr lang="en-US" sz="1600" b="0" i="0" dirty="0">
              <a:solidFill>
                <a:srgbClr val="292929"/>
              </a:solidFill>
              <a:effectLst/>
              <a:latin typeface="medium-content-title-font"/>
            </a:endParaRPr>
          </a:p>
        </p:txBody>
      </p:sp>
      <p:sp>
        <p:nvSpPr>
          <p:cNvPr id="3" name="Subtitle 2"/>
          <p:cNvSpPr>
            <a:spLocks noGrp="1"/>
          </p:cNvSpPr>
          <p:nvPr>
            <p:ph type="subTitle" idx="1"/>
          </p:nvPr>
        </p:nvSpPr>
        <p:spPr/>
        <p:txBody>
          <a:bodyPr/>
          <a:lstStyle/>
          <a:p>
            <a:r>
              <a:rPr lang="en-US" dirty="0"/>
              <a:t>By Roee Angel</a:t>
            </a:r>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ES9</a:t>
            </a:r>
          </a:p>
        </p:txBody>
      </p:sp>
      <p:sp>
        <p:nvSpPr>
          <p:cNvPr id="6" name="Content Placeholder 5"/>
          <p:cNvSpPr>
            <a:spLocks noGrp="1"/>
          </p:cNvSpPr>
          <p:nvPr>
            <p:ph sz="quarter" idx="4"/>
          </p:nvPr>
        </p:nvSpPr>
        <p:spPr>
          <a:xfrm>
            <a:off x="1526796" y="2743194"/>
            <a:ext cx="9381996" cy="3433769"/>
          </a:xfrm>
        </p:spPr>
        <p:txBody>
          <a:bodyPr>
            <a:normAutofit/>
          </a:bodyPr>
          <a:lstStyle/>
          <a:p>
            <a:pPr algn="l"/>
            <a:r>
              <a:rPr lang="en-US" sz="1400" b="0" i="0" dirty="0">
                <a:solidFill>
                  <a:srgbClr val="292929"/>
                </a:solidFill>
                <a:effectLst/>
                <a:latin typeface="Arial" panose="020B0604020202020204" pitchFamily="34" charset="0"/>
                <a:cs typeface="Arial" panose="020B0604020202020204" pitchFamily="34" charset="0"/>
              </a:rPr>
              <a:t>Major new features:</a:t>
            </a:r>
          </a:p>
          <a:p>
            <a:pPr algn="l">
              <a:buFont typeface="Arial" panose="020B0604020202020204" pitchFamily="34" charset="0"/>
              <a:buChar char="•"/>
            </a:pPr>
            <a:r>
              <a:rPr lang="en-US" sz="1400" b="0" i="0" u="none" strike="noStrike" dirty="0">
                <a:solidFill>
                  <a:srgbClr val="292929"/>
                </a:solidFill>
                <a:effectLst/>
                <a:latin typeface="Arial" panose="020B0604020202020204" pitchFamily="34" charset="0"/>
                <a:cs typeface="Arial" panose="020B0604020202020204" pitchFamily="34" charset="0"/>
                <a:hlinkClick r:id="rId2"/>
              </a:rPr>
              <a:t>Asynchronous Iteration</a:t>
            </a:r>
            <a:r>
              <a:rPr lang="en-US" sz="1400" b="0" i="0" dirty="0">
                <a:solidFill>
                  <a:srgbClr val="292929"/>
                </a:solidFill>
                <a:effectLst/>
                <a:latin typeface="Arial" panose="020B0604020202020204" pitchFamily="34" charset="0"/>
                <a:cs typeface="Arial" panose="020B0604020202020204" pitchFamily="34" charset="0"/>
              </a:rPr>
              <a:t> (Domenic </a:t>
            </a:r>
            <a:r>
              <a:rPr lang="en-US" sz="1400" b="0" i="0" dirty="0" err="1">
                <a:solidFill>
                  <a:srgbClr val="292929"/>
                </a:solidFill>
                <a:effectLst/>
                <a:latin typeface="Arial" panose="020B0604020202020204" pitchFamily="34" charset="0"/>
                <a:cs typeface="Arial" panose="020B0604020202020204" pitchFamily="34" charset="0"/>
              </a:rPr>
              <a:t>Denicola</a:t>
            </a:r>
            <a:r>
              <a:rPr lang="en-US" sz="1400" b="0" i="0" dirty="0">
                <a:solidFill>
                  <a:srgbClr val="292929"/>
                </a:solidFill>
                <a:effectLst/>
                <a:latin typeface="Arial" panose="020B0604020202020204" pitchFamily="34" charset="0"/>
                <a:cs typeface="Arial" panose="020B0604020202020204" pitchFamily="34" charset="0"/>
              </a:rPr>
              <a:t>, Kevin Smith)</a:t>
            </a:r>
          </a:p>
          <a:p>
            <a:pPr algn="l">
              <a:buFont typeface="Arial" panose="020B0604020202020204" pitchFamily="34" charset="0"/>
              <a:buChar char="•"/>
            </a:pPr>
            <a:r>
              <a:rPr lang="en-US" sz="1400" b="0" i="0" u="none" strike="noStrike" dirty="0">
                <a:solidFill>
                  <a:srgbClr val="292929"/>
                </a:solidFill>
                <a:effectLst/>
                <a:latin typeface="Arial" panose="020B0604020202020204" pitchFamily="34" charset="0"/>
                <a:cs typeface="Arial" panose="020B0604020202020204" pitchFamily="34" charset="0"/>
                <a:hlinkClick r:id="rId3"/>
              </a:rPr>
              <a:t>Rest/Spread Properties</a:t>
            </a:r>
            <a:r>
              <a:rPr lang="en-US" sz="1400" b="0" i="0" dirty="0">
                <a:solidFill>
                  <a:srgbClr val="292929"/>
                </a:solidFill>
                <a:effectLst/>
                <a:latin typeface="Arial" panose="020B0604020202020204" pitchFamily="34" charset="0"/>
                <a:cs typeface="Arial" panose="020B0604020202020204" pitchFamily="34" charset="0"/>
              </a:rPr>
              <a:t> (Sebastian </a:t>
            </a:r>
            <a:r>
              <a:rPr lang="en-US" sz="1400" b="0" i="0" dirty="0" err="1">
                <a:solidFill>
                  <a:srgbClr val="292929"/>
                </a:solidFill>
                <a:effectLst/>
                <a:latin typeface="Arial" panose="020B0604020202020204" pitchFamily="34" charset="0"/>
                <a:cs typeface="Arial" panose="020B0604020202020204" pitchFamily="34" charset="0"/>
              </a:rPr>
              <a:t>Markbåge</a:t>
            </a:r>
            <a:r>
              <a:rPr lang="en-US" sz="1400" b="0" i="0" dirty="0">
                <a:solidFill>
                  <a:srgbClr val="292929"/>
                </a:solidFill>
                <a:effectLst/>
                <a:latin typeface="Arial" panose="020B0604020202020204" pitchFamily="34" charset="0"/>
                <a:cs typeface="Arial" panose="020B0604020202020204" pitchFamily="34" charset="0"/>
              </a:rPr>
              <a:t>)</a:t>
            </a:r>
          </a:p>
        </p:txBody>
      </p:sp>
      <p:sp>
        <p:nvSpPr>
          <p:cNvPr id="7" name="Rectangle 3">
            <a:extLst>
              <a:ext uri="{FF2B5EF4-FFF2-40B4-BE49-F238E27FC236}">
                <a16:creationId xmlns:a16="http://schemas.microsoft.com/office/drawing/2014/main" id="{C9CAA250-BDFD-436A-BE9E-4AAA390DA91B}"/>
              </a:ext>
            </a:extLst>
          </p:cNvPr>
          <p:cNvSpPr>
            <a:spLocks noGrp="1" noChangeArrowheads="1"/>
          </p:cNvSpPr>
          <p:nvPr>
            <p:ph type="body" sz="quarter" idx="3"/>
          </p:nvPr>
        </p:nvSpPr>
        <p:spPr bwMode="auto">
          <a:xfrm>
            <a:off x="1527175" y="2058988"/>
            <a:ext cx="184150" cy="369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IL" altLang="en-IL" sz="1500" b="1" i="1" u="none" strike="noStrike" cap="none" normalizeH="0" baseline="0">
                <a:ln>
                  <a:noFill/>
                </a:ln>
                <a:solidFill>
                  <a:srgbClr val="292929"/>
                </a:solidFill>
                <a:effectLst/>
                <a:latin typeface="medium-content-serif-font"/>
              </a:rPr>
              <a:t>ECMAScript 9(2018)</a:t>
            </a:r>
            <a:endParaRPr kumimoji="0" lang="en-IL" altLang="en-IL"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IL" altLang="en-IL" sz="1800" b="0" i="0" u="none" strike="noStrike" cap="none" normalizeH="0" baseline="0">
                <a:ln>
                  <a:noFill/>
                </a:ln>
                <a:solidFill>
                  <a:schemeClr val="tx1"/>
                </a:solidFill>
                <a:effectLst/>
                <a:latin typeface="Arial" panose="020B0604020202020204" pitchFamily="34" charset="0"/>
              </a:rPr>
            </a:br>
            <a:endParaRPr kumimoji="0" lang="en-IL" altLang="en-IL"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91922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b="1" dirty="0"/>
              <a:t>The History of JS</a:t>
            </a:r>
          </a:p>
        </p:txBody>
      </p:sp>
      <p:sp>
        <p:nvSpPr>
          <p:cNvPr id="14" name="Content Placeholder 2"/>
          <p:cNvSpPr>
            <a:spLocks noGrp="1"/>
          </p:cNvSpPr>
          <p:nvPr>
            <p:ph idx="1"/>
          </p:nvPr>
        </p:nvSpPr>
        <p:spPr/>
        <p:txBody>
          <a:bodyPr>
            <a:noAutofit/>
          </a:bodyPr>
          <a:lstStyle/>
          <a:p>
            <a:r>
              <a:rPr lang="en-US" sz="1400" i="0" dirty="0">
                <a:effectLst/>
                <a:latin typeface="Arial" panose="020B0604020202020204" pitchFamily="34" charset="0"/>
                <a:cs typeface="Arial" panose="020B0604020202020204" pitchFamily="34" charset="0"/>
              </a:rPr>
              <a:t>In 1993, developer </a:t>
            </a:r>
            <a:r>
              <a:rPr lang="en-US" sz="1400" i="0" strike="noStrike" dirty="0">
                <a:effectLst/>
                <a:latin typeface="Arial" panose="020B0604020202020204" pitchFamily="34" charset="0"/>
                <a:cs typeface="Arial" panose="020B0604020202020204" pitchFamily="34" charset="0"/>
              </a:rPr>
              <a:t>Marc Andreessen</a:t>
            </a:r>
            <a:r>
              <a:rPr lang="en-US" sz="1400" i="0" dirty="0">
                <a:effectLst/>
                <a:latin typeface="Arial" panose="020B0604020202020204" pitchFamily="34" charset="0"/>
                <a:cs typeface="Arial" panose="020B0604020202020204" pitchFamily="34" charset="0"/>
              </a:rPr>
              <a:t> helped the National Center for Supercomputing Applications to lunch Mosaic:  a user-friendly, graphical </a:t>
            </a:r>
            <a:r>
              <a:rPr lang="en-US" sz="1400" i="0" strike="noStrike" dirty="0">
                <a:effectLst/>
                <a:latin typeface="Arial" panose="020B0604020202020204" pitchFamily="34" charset="0"/>
                <a:cs typeface="Arial" panose="020B0604020202020204" pitchFamily="34" charset="0"/>
              </a:rPr>
              <a:t>web browser</a:t>
            </a:r>
            <a:r>
              <a:rPr lang="en-US" sz="1400" i="0" dirty="0">
                <a:effectLst/>
                <a:latin typeface="Arial" panose="020B0604020202020204" pitchFamily="34" charset="0"/>
                <a:cs typeface="Arial" panose="020B0604020202020204" pitchFamily="34" charset="0"/>
              </a:rPr>
              <a:t>.</a:t>
            </a:r>
          </a:p>
          <a:p>
            <a:r>
              <a:rPr lang="en-US" sz="1400" i="0" dirty="0">
                <a:effectLst/>
                <a:latin typeface="Arial" panose="020B0604020202020204" pitchFamily="34" charset="0"/>
                <a:cs typeface="Arial" panose="020B0604020202020204" pitchFamily="34" charset="0"/>
              </a:rPr>
              <a:t>Microsoft's reply, Internet Explorer, loomed ominously on the horizon. </a:t>
            </a:r>
            <a:endParaRPr lang="en-US" sz="1400" dirty="0">
              <a:latin typeface="Arial" panose="020B0604020202020204" pitchFamily="34" charset="0"/>
              <a:cs typeface="Arial" panose="020B0604020202020204" pitchFamily="34" charset="0"/>
            </a:endParaRPr>
          </a:p>
          <a:p>
            <a:r>
              <a:rPr lang="en-US" sz="1400" i="0" dirty="0">
                <a:effectLst/>
                <a:latin typeface="Arial" panose="020B0604020202020204" pitchFamily="34" charset="0"/>
                <a:cs typeface="Arial" panose="020B0604020202020204" pitchFamily="34" charset="0"/>
              </a:rPr>
              <a:t>In 1995 Netscape brokered a deal with another Microsoft competitor, Sun Microsystems, which was debuting a major programming language, </a:t>
            </a:r>
            <a:r>
              <a:rPr lang="en-US" sz="1400" i="0" strike="noStrike" dirty="0">
                <a:effectLst/>
                <a:latin typeface="Arial" panose="020B0604020202020204" pitchFamily="34" charset="0"/>
                <a:cs typeface="Arial" panose="020B0604020202020204" pitchFamily="34" charset="0"/>
              </a:rPr>
              <a:t>Java</a:t>
            </a:r>
            <a:r>
              <a:rPr lang="en-US" sz="1400" i="0" dirty="0">
                <a:effectLst/>
                <a:latin typeface="Arial" panose="020B0604020202020204" pitchFamily="34" charset="0"/>
                <a:cs typeface="Arial" panose="020B0604020202020204" pitchFamily="34" charset="0"/>
              </a:rPr>
              <a:t>.   </a:t>
            </a:r>
          </a:p>
          <a:p>
            <a:r>
              <a:rPr lang="en-US" sz="1400" i="0" dirty="0">
                <a:effectLst/>
                <a:latin typeface="Arial" panose="020B0604020202020204" pitchFamily="34" charset="0"/>
                <a:cs typeface="Arial" panose="020B0604020202020204" pitchFamily="34" charset="0"/>
              </a:rPr>
              <a:t>JS was created in May of 1995 and written in 10 days by Brendan </a:t>
            </a:r>
            <a:r>
              <a:rPr lang="en-US" sz="1400" i="0" dirty="0" err="1">
                <a:effectLst/>
                <a:latin typeface="Arial" panose="020B0604020202020204" pitchFamily="34" charset="0"/>
                <a:cs typeface="Arial" panose="020B0604020202020204" pitchFamily="34" charset="0"/>
              </a:rPr>
              <a:t>Eich</a:t>
            </a:r>
            <a:r>
              <a:rPr lang="en-US" sz="1400" i="0" dirty="0">
                <a:effectLst/>
                <a:latin typeface="Arial" panose="020B0604020202020204" pitchFamily="34" charset="0"/>
                <a:cs typeface="Arial" panose="020B0604020202020204" pitchFamily="34" charset="0"/>
              </a:rPr>
              <a:t>. JavaScript was first known as </a:t>
            </a:r>
            <a:r>
              <a:rPr lang="en-US" sz="1400" i="0" dirty="0" err="1">
                <a:effectLst/>
                <a:latin typeface="Arial" panose="020B0604020202020204" pitchFamily="34" charset="0"/>
                <a:cs typeface="Arial" panose="020B0604020202020204" pitchFamily="34" charset="0"/>
              </a:rPr>
              <a:t>LiveScript</a:t>
            </a:r>
            <a:r>
              <a:rPr lang="en-US" sz="1400" i="0" dirty="0">
                <a:effectLst/>
                <a:latin typeface="Arial" panose="020B0604020202020204" pitchFamily="34" charset="0"/>
                <a:cs typeface="Arial" panose="020B0604020202020204" pitchFamily="34" charset="0"/>
              </a:rPr>
              <a:t>, but Netscape changed its name to JavaScript, possibly because of the excitement being generated by Java. (</a:t>
            </a:r>
            <a:r>
              <a:rPr lang="en-US" sz="1400" dirty="0">
                <a:latin typeface="Arial" panose="020B0604020202020204" pitchFamily="34" charset="0"/>
                <a:cs typeface="Arial" panose="020B0604020202020204" pitchFamily="34" charset="0"/>
              </a:rPr>
              <a:t>JAVS IS NOT JS)</a:t>
            </a:r>
            <a:endParaRPr lang="en-US" sz="1400" i="0" dirty="0">
              <a:effectLst/>
              <a:latin typeface="Arial" panose="020B0604020202020204" pitchFamily="34" charset="0"/>
              <a:cs typeface="Arial" panose="020B0604020202020204" pitchFamily="34" charset="0"/>
            </a:endParaRPr>
          </a:p>
          <a:p>
            <a:r>
              <a:rPr lang="en-US" sz="1400" dirty="0">
                <a:latin typeface="Arial" panose="020B0604020202020204" pitchFamily="34" charset="0"/>
                <a:cs typeface="Arial" panose="020B0604020202020204" pitchFamily="34" charset="0"/>
              </a:rPr>
              <a:t>JS </a:t>
            </a:r>
            <a:r>
              <a:rPr lang="en-US" sz="1400" i="0" dirty="0">
                <a:effectLst/>
                <a:latin typeface="Arial" panose="020B0604020202020204" pitchFamily="34" charset="0"/>
                <a:cs typeface="Arial" panose="020B0604020202020204" pitchFamily="34" charset="0"/>
              </a:rPr>
              <a:t>conforms to the ECMAScript specification.</a:t>
            </a:r>
            <a:endParaRPr lang="en-US" sz="1400" dirty="0">
              <a:latin typeface="Arial" panose="020B0604020202020204" pitchFamily="34" charset="0"/>
              <a:cs typeface="Arial" panose="020B0604020202020204" pitchFamily="34" charset="0"/>
            </a:endParaRPr>
          </a:p>
        </p:txBody>
      </p:sp>
      <p:pic>
        <p:nvPicPr>
          <p:cNvPr id="1026" name="Picture 2">
            <a:extLst>
              <a:ext uri="{FF2B5EF4-FFF2-40B4-BE49-F238E27FC236}">
                <a16:creationId xmlns:a16="http://schemas.microsoft.com/office/drawing/2014/main" id="{6738115A-8BBD-4E38-92D9-F9A20E49BA23}"/>
              </a:ext>
              <a:ext uri="{C183D7F6-B498-43B3-948B-1728B52AA6E4}">
                <adec:decorative xmlns:adec="http://schemas.microsoft.com/office/drawing/2017/decorative" val="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4714" y="5117779"/>
            <a:ext cx="1128926" cy="156701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Netscape Navigator 2.0 | Web Design Museum">
            <a:extLst>
              <a:ext uri="{FF2B5EF4-FFF2-40B4-BE49-F238E27FC236}">
                <a16:creationId xmlns:a16="http://schemas.microsoft.com/office/drawing/2014/main" id="{1F962D21-35C0-48C9-BD65-F67BCBBFA6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0619" y="5117779"/>
            <a:ext cx="2354807" cy="156701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un-Logo - Sun Microsystems - Wikipedia | Sun logo, Clever logo, Sun  microsystems">
            <a:extLst>
              <a:ext uri="{FF2B5EF4-FFF2-40B4-BE49-F238E27FC236}">
                <a16:creationId xmlns:a16="http://schemas.microsoft.com/office/drawing/2014/main" id="{733F6257-C066-4A18-9564-EB4069CED4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42405" y="5133494"/>
            <a:ext cx="2544699" cy="141922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10F68B9E-414C-44C9-8B0D-E7EF15A03E2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42348" y="5117779"/>
            <a:ext cx="1636523" cy="1419225"/>
          </a:xfrm>
          <a:prstGeom prst="rect">
            <a:avLst/>
          </a:prstGeom>
          <a:noFill/>
          <a:extLst>
            <a:ext uri="{909E8E84-426E-40DD-AFC4-6F175D3DCCD1}">
              <a14:hiddenFill xmlns:a14="http://schemas.microsoft.com/office/drawing/2010/main">
                <a:solidFill>
                  <a:srgbClr val="FFFFFF"/>
                </a:solidFill>
              </a14:hiddenFill>
            </a:ext>
          </a:extLst>
        </p:spPr>
      </p:pic>
      <p:sp>
        <p:nvSpPr>
          <p:cNvPr id="2" name="AutoShape 12" descr="Brendan Eich - Wikipedia">
            <a:extLst>
              <a:ext uri="{FF2B5EF4-FFF2-40B4-BE49-F238E27FC236}">
                <a16:creationId xmlns:a16="http://schemas.microsoft.com/office/drawing/2014/main" id="{EE3F76FF-21A7-4593-80E3-8096183C98C9}"/>
              </a:ext>
            </a:extLst>
          </p:cNvPr>
          <p:cNvSpPr>
            <a:spLocks noChangeAspect="1" noChangeArrowheads="1"/>
          </p:cNvSpPr>
          <p:nvPr/>
        </p:nvSpPr>
        <p:spPr bwMode="auto">
          <a:xfrm>
            <a:off x="11032627" y="5536232"/>
            <a:ext cx="205313" cy="23210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L"/>
          </a:p>
        </p:txBody>
      </p:sp>
      <p:pic>
        <p:nvPicPr>
          <p:cNvPr id="1038" name="Picture 14" descr="We're Unionising the Stubborn Minority who Want to Protect their Data says  Brave's Brendan Eich - Video Ad News">
            <a:extLst>
              <a:ext uri="{FF2B5EF4-FFF2-40B4-BE49-F238E27FC236}">
                <a16:creationId xmlns:a16="http://schemas.microsoft.com/office/drawing/2014/main" id="{69BD404B-F7C6-440C-8369-D8A0642CCA5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544810" y="5102062"/>
            <a:ext cx="1283208" cy="14506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035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B0A39-F9C4-4385-B74F-6D3772A84BC8}"/>
              </a:ext>
            </a:extLst>
          </p:cNvPr>
          <p:cNvSpPr>
            <a:spLocks noGrp="1"/>
          </p:cNvSpPr>
          <p:nvPr>
            <p:ph type="title"/>
          </p:nvPr>
        </p:nvSpPr>
        <p:spPr>
          <a:xfrm>
            <a:off x="1280160" y="466343"/>
            <a:ext cx="9628632" cy="1362113"/>
          </a:xfrm>
        </p:spPr>
        <p:txBody>
          <a:bodyPr anchor="ctr">
            <a:normAutofit/>
          </a:bodyPr>
          <a:lstStyle/>
          <a:p>
            <a:pPr fontAlgn="base"/>
            <a:r>
              <a:rPr lang="en-US" sz="2800" b="1" i="0" dirty="0" err="1">
                <a:effectLst/>
              </a:rPr>
              <a:t>Ecma</a:t>
            </a:r>
            <a:r>
              <a:rPr lang="en-US" sz="2800" b="1" i="0" dirty="0">
                <a:effectLst/>
              </a:rPr>
              <a:t> International</a:t>
            </a:r>
            <a:br>
              <a:rPr lang="en-US" sz="2800" dirty="0"/>
            </a:br>
            <a:r>
              <a:rPr lang="en-US" sz="2800" b="1" i="0" dirty="0">
                <a:effectLst/>
              </a:rPr>
              <a:t>An organization that creates standards for technologies.</a:t>
            </a:r>
            <a:endParaRPr lang="en-IL" sz="2800" dirty="0"/>
          </a:p>
        </p:txBody>
      </p:sp>
      <p:sp>
        <p:nvSpPr>
          <p:cNvPr id="3" name="Content Placeholder 2">
            <a:extLst>
              <a:ext uri="{FF2B5EF4-FFF2-40B4-BE49-F238E27FC236}">
                <a16:creationId xmlns:a16="http://schemas.microsoft.com/office/drawing/2014/main" id="{48325C06-212D-4227-AE58-3D1DD5035DFF}"/>
              </a:ext>
            </a:extLst>
          </p:cNvPr>
          <p:cNvSpPr>
            <a:spLocks noGrp="1"/>
          </p:cNvSpPr>
          <p:nvPr>
            <p:ph sz="half" idx="1"/>
          </p:nvPr>
        </p:nvSpPr>
        <p:spPr>
          <a:xfrm>
            <a:off x="1280160" y="2194560"/>
            <a:ext cx="4489704" cy="3986784"/>
          </a:xfrm>
        </p:spPr>
        <p:txBody>
          <a:bodyPr>
            <a:normAutofit/>
          </a:bodyPr>
          <a:lstStyle/>
          <a:p>
            <a:pPr>
              <a:lnSpc>
                <a:spcPct val="90000"/>
              </a:lnSpc>
            </a:pPr>
            <a:r>
              <a:rPr lang="en-US" sz="1400" b="0" i="0" dirty="0">
                <a:effectLst/>
              </a:rPr>
              <a:t>By reading the </a:t>
            </a:r>
            <a:r>
              <a:rPr lang="en-US" sz="1400" b="0" i="0" u="sng" dirty="0">
                <a:effectLst/>
                <a:hlinkClick r:id="rId2">
                  <a:extLst>
                    <a:ext uri="{A12FA001-AC4F-418D-AE19-62706E023703}">
                      <ahyp:hlinkClr xmlns:ahyp="http://schemas.microsoft.com/office/drawing/2018/hyperlinkcolor" val="tx"/>
                    </a:ext>
                  </a:extLst>
                </a:hlinkClick>
              </a:rPr>
              <a:t>ECMAScript specification</a:t>
            </a:r>
            <a:r>
              <a:rPr lang="en-US" sz="1400" b="0" i="0" dirty="0">
                <a:effectLst/>
              </a:rPr>
              <a:t>, you learn how to </a:t>
            </a:r>
            <a:r>
              <a:rPr lang="en-US" sz="1400" b="1" i="0" dirty="0">
                <a:effectLst/>
              </a:rPr>
              <a:t>create</a:t>
            </a:r>
            <a:r>
              <a:rPr lang="en-US" sz="1400" b="0" i="1" dirty="0">
                <a:effectLst/>
              </a:rPr>
              <a:t> </a:t>
            </a:r>
            <a:r>
              <a:rPr lang="en-US" sz="1400" b="0" i="0" dirty="0">
                <a:effectLst/>
              </a:rPr>
              <a:t>a scripting language. By reading the </a:t>
            </a:r>
            <a:r>
              <a:rPr lang="en-US" sz="1400" b="0" i="0" u="sng" dirty="0">
                <a:effectLst/>
                <a:hlinkClick r:id="rId3">
                  <a:extLst>
                    <a:ext uri="{A12FA001-AC4F-418D-AE19-62706E023703}">
                      <ahyp:hlinkClr xmlns:ahyp="http://schemas.microsoft.com/office/drawing/2018/hyperlinkcolor" val="tx"/>
                    </a:ext>
                  </a:extLst>
                </a:hlinkClick>
              </a:rPr>
              <a:t>JavaScript documentation</a:t>
            </a:r>
            <a:r>
              <a:rPr lang="en-US" sz="1400" b="0" i="0" dirty="0">
                <a:effectLst/>
              </a:rPr>
              <a:t>, you learn how to </a:t>
            </a:r>
            <a:r>
              <a:rPr lang="en-US" sz="1400" b="1" i="0" dirty="0">
                <a:effectLst/>
              </a:rPr>
              <a:t>use</a:t>
            </a:r>
            <a:r>
              <a:rPr lang="en-US" sz="1400" b="0" i="0" dirty="0">
                <a:effectLst/>
              </a:rPr>
              <a:t> a scripting language.</a:t>
            </a:r>
          </a:p>
          <a:p>
            <a:pPr>
              <a:lnSpc>
                <a:spcPct val="90000"/>
              </a:lnSpc>
            </a:pPr>
            <a:r>
              <a:rPr lang="en-US" sz="1400" b="0" i="0" dirty="0">
                <a:effectLst/>
              </a:rPr>
              <a:t>The full form of ECMA is European Computer Manufacturer's Association. It is a trademark scripting language specification. JavaScript is a language based on ECMAScript. A standard for scripting languages like JavaScript, JScript is ECMAScript etc. JavaScript is considered as one of the most popular implementations of ECMAScript.</a:t>
            </a:r>
          </a:p>
          <a:p>
            <a:pPr>
              <a:lnSpc>
                <a:spcPct val="90000"/>
              </a:lnSpc>
            </a:pPr>
            <a:r>
              <a:rPr lang="en-US" sz="1400" dirty="0"/>
              <a:t>In 1997 JS standardized to ECMA-262</a:t>
            </a:r>
            <a:br>
              <a:rPr lang="en-US" sz="1400" dirty="0"/>
            </a:br>
            <a:r>
              <a:rPr lang="en-US" sz="1400" i="0" dirty="0">
                <a:effectLst/>
              </a:rPr>
              <a:t>The standard of scripting languages like JavaScript is ECMAScript. JavaScript is basically ECMAScript at its core but builds upon it. Languages such as ActionScript, JavaScript, JScript all use ECMAScript as its core. </a:t>
            </a:r>
            <a:endParaRPr lang="en-US" sz="1400" dirty="0"/>
          </a:p>
          <a:p>
            <a:pPr>
              <a:lnSpc>
                <a:spcPct val="90000"/>
              </a:lnSpc>
            </a:pPr>
            <a:r>
              <a:rPr lang="en-US" sz="1400" i="0" dirty="0">
                <a:effectLst/>
              </a:rPr>
              <a:t>They all use the same engine.</a:t>
            </a:r>
          </a:p>
          <a:p>
            <a:pPr>
              <a:lnSpc>
                <a:spcPct val="90000"/>
              </a:lnSpc>
            </a:pPr>
            <a:endParaRPr lang="en-IL" sz="1400" dirty="0"/>
          </a:p>
        </p:txBody>
      </p:sp>
      <p:pic>
        <p:nvPicPr>
          <p:cNvPr id="4" name="Picture 3">
            <a:extLst>
              <a:ext uri="{FF2B5EF4-FFF2-40B4-BE49-F238E27FC236}">
                <a16:creationId xmlns:a16="http://schemas.microsoft.com/office/drawing/2014/main" id="{88A4A8C3-CC0E-4C90-AD5A-39840168C2A9}"/>
              </a:ext>
            </a:extLst>
          </p:cNvPr>
          <p:cNvPicPr>
            <a:picLocks noChangeAspect="1"/>
          </p:cNvPicPr>
          <p:nvPr/>
        </p:nvPicPr>
        <p:blipFill>
          <a:blip r:embed="rId4"/>
          <a:stretch>
            <a:fillRect/>
          </a:stretch>
        </p:blipFill>
        <p:spPr>
          <a:xfrm>
            <a:off x="7169894" y="2024399"/>
            <a:ext cx="4726635" cy="4676034"/>
          </a:xfrm>
          <a:prstGeom prst="rect">
            <a:avLst/>
          </a:prstGeom>
          <a:noFill/>
        </p:spPr>
      </p:pic>
    </p:spTree>
    <p:extLst>
      <p:ext uri="{BB962C8B-B14F-4D97-AF65-F5344CB8AC3E}">
        <p14:creationId xmlns:p14="http://schemas.microsoft.com/office/powerpoint/2010/main" val="3553278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89F72-F400-43DB-B24E-049CA5BA7010}"/>
              </a:ext>
            </a:extLst>
          </p:cNvPr>
          <p:cNvSpPr>
            <a:spLocks noGrp="1"/>
          </p:cNvSpPr>
          <p:nvPr>
            <p:ph type="title"/>
          </p:nvPr>
        </p:nvSpPr>
        <p:spPr/>
        <p:txBody>
          <a:bodyPr/>
          <a:lstStyle/>
          <a:p>
            <a:pPr algn="l" fontAlgn="base"/>
            <a:r>
              <a:rPr lang="en-US" b="1" i="0" dirty="0">
                <a:effectLst/>
                <a:latin typeface="inherit"/>
              </a:rPr>
              <a:t>A JavaScript engine</a:t>
            </a:r>
            <a:endParaRPr lang="en-US" b="1" i="0" dirty="0">
              <a:effectLst/>
              <a:latin typeface="-apple-system"/>
            </a:endParaRPr>
          </a:p>
        </p:txBody>
      </p:sp>
      <p:sp>
        <p:nvSpPr>
          <p:cNvPr id="3" name="Content Placeholder 2">
            <a:extLst>
              <a:ext uri="{FF2B5EF4-FFF2-40B4-BE49-F238E27FC236}">
                <a16:creationId xmlns:a16="http://schemas.microsoft.com/office/drawing/2014/main" id="{AA6BB47E-056F-4269-ADA2-7A7D664B4296}"/>
              </a:ext>
            </a:extLst>
          </p:cNvPr>
          <p:cNvSpPr>
            <a:spLocks noGrp="1"/>
          </p:cNvSpPr>
          <p:nvPr>
            <p:ph idx="1"/>
          </p:nvPr>
        </p:nvSpPr>
        <p:spPr/>
        <p:txBody>
          <a:bodyPr>
            <a:normAutofit/>
          </a:bodyPr>
          <a:lstStyle/>
          <a:p>
            <a:r>
              <a:rPr lang="en-US" sz="1400" b="0" i="0" dirty="0">
                <a:effectLst/>
                <a:latin typeface="Arial" panose="020B0604020202020204" pitchFamily="34" charset="0"/>
                <a:cs typeface="Arial" panose="020B0604020202020204" pitchFamily="34" charset="0"/>
              </a:rPr>
              <a:t>JavaScript engines are commonly found in web browsers, including V8 in Chrome, </a:t>
            </a:r>
            <a:r>
              <a:rPr lang="en-US" sz="1400" b="0" i="0" dirty="0" err="1">
                <a:effectLst/>
                <a:latin typeface="Arial" panose="020B0604020202020204" pitchFamily="34" charset="0"/>
                <a:cs typeface="Arial" panose="020B0604020202020204" pitchFamily="34" charset="0"/>
              </a:rPr>
              <a:t>SpiderMonkey</a:t>
            </a:r>
            <a:r>
              <a:rPr lang="en-US" sz="1400" b="0" i="0" dirty="0">
                <a:effectLst/>
                <a:latin typeface="Arial" panose="020B0604020202020204" pitchFamily="34" charset="0"/>
                <a:cs typeface="Arial" panose="020B0604020202020204" pitchFamily="34" charset="0"/>
              </a:rPr>
              <a:t> in Firefox, and Chakra in Edge. Each engine is like a language module for its application, allowing it to support a certain subset of the JavaScript language.</a:t>
            </a:r>
          </a:p>
          <a:p>
            <a:r>
              <a:rPr lang="en-US" sz="1400" b="0" i="0" dirty="0">
                <a:effectLst/>
                <a:latin typeface="Arial" panose="020B0604020202020204" pitchFamily="34" charset="0"/>
                <a:cs typeface="Arial" panose="020B0604020202020204" pitchFamily="34" charset="0"/>
              </a:rPr>
              <a:t>Releasing a new edition of ECMAScript does not mean that all JavaScript engines in existence suddenly have those new features. It is up to the groups or organizations who are responsible for JavaScript engines to be up-to-date about the latest ECMAScript specification, and to adopt its changes.</a:t>
            </a:r>
            <a:endParaRPr lang="en-IL" sz="1400" dirty="0">
              <a:latin typeface="Arial" panose="020B0604020202020204" pitchFamily="34" charset="0"/>
              <a:cs typeface="Arial" panose="020B0604020202020204" pitchFamily="34" charset="0"/>
            </a:endParaRPr>
          </a:p>
        </p:txBody>
      </p:sp>
      <p:pic>
        <p:nvPicPr>
          <p:cNvPr id="2050" name="Picture 2" descr="V8 – ויקיפדיה">
            <a:extLst>
              <a:ext uri="{FF2B5EF4-FFF2-40B4-BE49-F238E27FC236}">
                <a16:creationId xmlns:a16="http://schemas.microsoft.com/office/drawing/2014/main" id="{E3194CB3-3EA6-40D6-A8C0-7D3725765F8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70731" y="4119905"/>
            <a:ext cx="2419350" cy="241935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Mozilla SpiderMonkey Team · GitHub">
            <a:extLst>
              <a:ext uri="{FF2B5EF4-FFF2-40B4-BE49-F238E27FC236}">
                <a16:creationId xmlns:a16="http://schemas.microsoft.com/office/drawing/2014/main" id="{BEE7BAE4-B55D-49F2-9F41-03A7A4D037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80512" y="4377080"/>
            <a:ext cx="1905000" cy="190500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ChakraCore: analysis of JavaScript-engine for Microsoft Edge">
            <a:extLst>
              <a:ext uri="{FF2B5EF4-FFF2-40B4-BE49-F238E27FC236}">
                <a16:creationId xmlns:a16="http://schemas.microsoft.com/office/drawing/2014/main" id="{A6FBF1E2-B23D-4AE8-A592-1FC4FA4EAB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75943" y="4524717"/>
            <a:ext cx="2847975" cy="1609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2880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ES5</a:t>
            </a:r>
          </a:p>
        </p:txBody>
      </p:sp>
      <p:sp>
        <p:nvSpPr>
          <p:cNvPr id="6" name="Content Placeholder 5"/>
          <p:cNvSpPr>
            <a:spLocks noGrp="1"/>
          </p:cNvSpPr>
          <p:nvPr>
            <p:ph sz="quarter" idx="4"/>
          </p:nvPr>
        </p:nvSpPr>
        <p:spPr>
          <a:xfrm>
            <a:off x="1526796" y="2743194"/>
            <a:ext cx="9381996" cy="3433769"/>
          </a:xfrm>
        </p:spPr>
        <p:txBody>
          <a:bodyPr>
            <a:normAutofit/>
          </a:bodyPr>
          <a:lstStyle/>
          <a:p>
            <a:r>
              <a:rPr lang="en-US" sz="1400" b="0" i="0" dirty="0">
                <a:effectLst/>
                <a:latin typeface="Arial" panose="020B0604020202020204" pitchFamily="34" charset="0"/>
                <a:cs typeface="Arial" panose="020B0604020202020204" pitchFamily="34" charset="0"/>
              </a:rPr>
              <a:t>ES5 is the oldest major JavaScript version for which you're still likely to find entire applications or important libraries written in it.</a:t>
            </a:r>
          </a:p>
          <a:p>
            <a:r>
              <a:rPr lang="en-US" sz="1400" b="0" i="0" dirty="0">
                <a:effectLst/>
                <a:latin typeface="Arial" panose="020B0604020202020204" pitchFamily="34" charset="0"/>
                <a:cs typeface="Arial" panose="020B0604020202020204" pitchFamily="34" charset="0"/>
              </a:rPr>
              <a:t>The fundamental syntax and concepts you really need to understand about ES5 almost all revolve around the topics of scope and functions.</a:t>
            </a:r>
            <a:endParaRPr lang="en-US" sz="1400" dirty="0">
              <a:latin typeface="Arial" panose="020B0604020202020204" pitchFamily="34" charset="0"/>
              <a:cs typeface="Arial" panose="020B0604020202020204" pitchFamily="34" charset="0"/>
            </a:endParaRPr>
          </a:p>
        </p:txBody>
      </p:sp>
      <p:sp>
        <p:nvSpPr>
          <p:cNvPr id="7" name="Rectangle 1">
            <a:extLst>
              <a:ext uri="{FF2B5EF4-FFF2-40B4-BE49-F238E27FC236}">
                <a16:creationId xmlns:a16="http://schemas.microsoft.com/office/drawing/2014/main" id="{6F3FB451-AC95-4058-97AF-EEDD4BA63377}"/>
              </a:ext>
            </a:extLst>
          </p:cNvPr>
          <p:cNvSpPr>
            <a:spLocks noGrp="1" noChangeArrowheads="1"/>
          </p:cNvSpPr>
          <p:nvPr>
            <p:ph type="body" sz="quarter" idx="3"/>
          </p:nvPr>
        </p:nvSpPr>
        <p:spPr bwMode="auto">
          <a:xfrm>
            <a:off x="1527175" y="2013099"/>
            <a:ext cx="416883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n-US" dirty="0"/>
              <a:t>ECMAScript 5 (December 2009)</a:t>
            </a:r>
            <a:endParaRPr kumimoji="0" lang="en-IL" altLang="en-IL" sz="1800" b="0" i="0" u="none" strike="noStrike" cap="none" normalizeH="0" baseline="0" dirty="0">
              <a:ln>
                <a:noFill/>
              </a:ln>
              <a:solidFill>
                <a:schemeClr val="tx1"/>
              </a:solidFill>
              <a:effectLst/>
              <a:latin typeface="Arial" panose="020B0604020202020204" pitchFamily="34" charset="0"/>
            </a:endParaRPr>
          </a:p>
        </p:txBody>
      </p:sp>
      <p:pic>
        <p:nvPicPr>
          <p:cNvPr id="9" name="Picture 8">
            <a:extLst>
              <a:ext uri="{FF2B5EF4-FFF2-40B4-BE49-F238E27FC236}">
                <a16:creationId xmlns:a16="http://schemas.microsoft.com/office/drawing/2014/main" id="{325ABCDE-03CB-4453-94B1-5D802D4246B1}"/>
              </a:ext>
            </a:extLst>
          </p:cNvPr>
          <p:cNvPicPr>
            <a:picLocks noChangeAspect="1"/>
          </p:cNvPicPr>
          <p:nvPr/>
        </p:nvPicPr>
        <p:blipFill>
          <a:blip r:embed="rId2"/>
          <a:stretch>
            <a:fillRect/>
          </a:stretch>
        </p:blipFill>
        <p:spPr>
          <a:xfrm>
            <a:off x="2182556" y="4068302"/>
            <a:ext cx="6481601" cy="2108661"/>
          </a:xfrm>
          <a:prstGeom prst="rect">
            <a:avLst/>
          </a:prstGeom>
        </p:spPr>
      </p:pic>
    </p:spTree>
    <p:extLst>
      <p:ext uri="{BB962C8B-B14F-4D97-AF65-F5344CB8AC3E}">
        <p14:creationId xmlns:p14="http://schemas.microsoft.com/office/powerpoint/2010/main" val="888304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i="0" dirty="0">
                <a:solidFill>
                  <a:srgbClr val="0A0A23"/>
                </a:solidFill>
                <a:effectLst/>
                <a:latin typeface="Lato"/>
              </a:rPr>
              <a:t>ES6, ES2015, and ECMAScript 2015</a:t>
            </a:r>
            <a:endParaRPr lang="en-US" dirty="0"/>
          </a:p>
        </p:txBody>
      </p:sp>
      <p:sp>
        <p:nvSpPr>
          <p:cNvPr id="6" name="Content Placeholder 5"/>
          <p:cNvSpPr>
            <a:spLocks noGrp="1"/>
          </p:cNvSpPr>
          <p:nvPr>
            <p:ph sz="quarter" idx="4"/>
          </p:nvPr>
        </p:nvSpPr>
        <p:spPr>
          <a:xfrm>
            <a:off x="1526796" y="2743194"/>
            <a:ext cx="9381996" cy="3433769"/>
          </a:xfrm>
        </p:spPr>
        <p:txBody>
          <a:bodyPr>
            <a:normAutofit/>
          </a:bodyPr>
          <a:lstStyle/>
          <a:p>
            <a:r>
              <a:rPr lang="en-US" sz="1400" b="0" i="0" dirty="0">
                <a:effectLst/>
                <a:latin typeface="Arial" panose="020B0604020202020204" pitchFamily="34" charset="0"/>
                <a:cs typeface="Arial" panose="020B0604020202020204" pitchFamily="34" charset="0"/>
              </a:rPr>
              <a:t>This edition of ECMAScript changed its name from ES6 to ES2015 because in 2015 </a:t>
            </a:r>
            <a:r>
              <a:rPr lang="en-US" sz="1400" b="0" i="0" dirty="0" err="1">
                <a:effectLst/>
                <a:latin typeface="Arial" panose="020B0604020202020204" pitchFamily="34" charset="0"/>
                <a:cs typeface="Arial" panose="020B0604020202020204" pitchFamily="34" charset="0"/>
              </a:rPr>
              <a:t>Ecma</a:t>
            </a:r>
            <a:r>
              <a:rPr lang="en-US" sz="1400" b="0" i="0" dirty="0">
                <a:effectLst/>
                <a:latin typeface="Arial" panose="020B0604020202020204" pitchFamily="34" charset="0"/>
                <a:cs typeface="Arial" panose="020B0604020202020204" pitchFamily="34" charset="0"/>
              </a:rPr>
              <a:t> International decided to switch to annual releases of ECMAScript.</a:t>
            </a:r>
          </a:p>
          <a:p>
            <a:r>
              <a:rPr lang="en-US" sz="1400" b="0" i="0" dirty="0">
                <a:effectLst/>
                <a:latin typeface="Arial" panose="020B0604020202020204" pitchFamily="34" charset="0"/>
                <a:cs typeface="Arial" panose="020B0604020202020204" pitchFamily="34" charset="0"/>
              </a:rPr>
              <a:t>ES6 is an next-gen of JavaScript, the </a:t>
            </a:r>
            <a:r>
              <a:rPr lang="en-US" sz="1400" b="0" i="0" dirty="0" err="1">
                <a:effectLst/>
                <a:latin typeface="Arial" panose="020B0604020202020204" pitchFamily="34" charset="0"/>
                <a:cs typeface="Arial" panose="020B0604020202020204" pitchFamily="34" charset="0"/>
              </a:rPr>
              <a:t>ecma</a:t>
            </a:r>
            <a:r>
              <a:rPr lang="en-US" sz="1400" b="0" i="0" dirty="0">
                <a:effectLst/>
                <a:latin typeface="Arial" panose="020B0604020202020204" pitchFamily="34" charset="0"/>
                <a:cs typeface="Arial" panose="020B0604020202020204" pitchFamily="34" charset="0"/>
              </a:rPr>
              <a:t> technical committee 39 governs </a:t>
            </a:r>
            <a:r>
              <a:rPr lang="en-US" sz="1400" b="0" i="0" dirty="0" err="1">
                <a:effectLst/>
                <a:latin typeface="Arial" panose="020B0604020202020204" pitchFamily="34" charset="0"/>
                <a:cs typeface="Arial" panose="020B0604020202020204" pitchFamily="34" charset="0"/>
              </a:rPr>
              <a:t>ecma</a:t>
            </a:r>
            <a:r>
              <a:rPr lang="en-US" sz="1400" b="0" i="0" dirty="0">
                <a:effectLst/>
                <a:latin typeface="Arial" panose="020B0604020202020204" pitchFamily="34" charset="0"/>
                <a:cs typeface="Arial" panose="020B0604020202020204" pitchFamily="34" charset="0"/>
              </a:rPr>
              <a:t> specification, they discovered new features to the </a:t>
            </a:r>
            <a:r>
              <a:rPr lang="en-US" sz="1400" b="0" i="0" dirty="0" err="1">
                <a:effectLst/>
                <a:latin typeface="Arial" panose="020B0604020202020204" pitchFamily="34" charset="0"/>
                <a:cs typeface="Arial" panose="020B0604020202020204" pitchFamily="34" charset="0"/>
              </a:rPr>
              <a:t>javascript</a:t>
            </a:r>
            <a:r>
              <a:rPr lang="en-US" sz="1400" b="0" i="0" dirty="0">
                <a:effectLst/>
                <a:latin typeface="Arial" panose="020B0604020202020204" pitchFamily="34" charset="0"/>
                <a:cs typeface="Arial" panose="020B0604020202020204" pitchFamily="34" charset="0"/>
              </a:rPr>
              <a:t>.</a:t>
            </a:r>
          </a:p>
          <a:p>
            <a:r>
              <a:rPr lang="en-US" sz="1400" b="0" i="0" dirty="0">
                <a:effectLst/>
                <a:latin typeface="Arial" panose="020B0604020202020204" pitchFamily="34" charset="0"/>
                <a:cs typeface="Arial" panose="020B0604020202020204" pitchFamily="34" charset="0"/>
              </a:rPr>
              <a:t>ES6 can`t compile directly in browsers, so need an compiler from ES6 to ES5, for that compiling using </a:t>
            </a:r>
            <a:r>
              <a:rPr lang="en-US" sz="1400" b="0" i="0" u="none" strike="noStrike" dirty="0">
                <a:effectLst/>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babel</a:t>
            </a:r>
            <a:r>
              <a:rPr lang="en-US" sz="1400" b="0" i="0" dirty="0">
                <a:effectLst/>
                <a:latin typeface="Arial" panose="020B0604020202020204" pitchFamily="34" charset="0"/>
                <a:cs typeface="Arial" panose="020B0604020202020204" pitchFamily="34" charset="0"/>
              </a:rPr>
              <a:t>, it produce the browser compatible </a:t>
            </a:r>
            <a:r>
              <a:rPr lang="en-US" sz="1400" b="0" i="0" dirty="0" err="1">
                <a:effectLst/>
                <a:latin typeface="Arial" panose="020B0604020202020204" pitchFamily="34" charset="0"/>
                <a:cs typeface="Arial" panose="020B0604020202020204" pitchFamily="34" charset="0"/>
              </a:rPr>
              <a:t>javascript</a:t>
            </a:r>
            <a:r>
              <a:rPr lang="en-US" sz="1400" b="0" i="0" dirty="0">
                <a:effectLst/>
                <a:latin typeface="Arial" panose="020B0604020202020204" pitchFamily="34" charset="0"/>
                <a:cs typeface="Arial" panose="020B0604020202020204" pitchFamily="34" charset="0"/>
              </a:rPr>
              <a:t>.</a:t>
            </a:r>
            <a:endParaRPr lang="en-US" sz="1400" dirty="0">
              <a:latin typeface="Arial" panose="020B0604020202020204" pitchFamily="34" charset="0"/>
              <a:cs typeface="Arial" panose="020B0604020202020204" pitchFamily="34" charset="0"/>
            </a:endParaRPr>
          </a:p>
        </p:txBody>
      </p:sp>
      <p:sp>
        <p:nvSpPr>
          <p:cNvPr id="7" name="Rectangle 1">
            <a:extLst>
              <a:ext uri="{FF2B5EF4-FFF2-40B4-BE49-F238E27FC236}">
                <a16:creationId xmlns:a16="http://schemas.microsoft.com/office/drawing/2014/main" id="{6F3FB451-AC95-4058-97AF-EEDD4BA63377}"/>
              </a:ext>
            </a:extLst>
          </p:cNvPr>
          <p:cNvSpPr>
            <a:spLocks noGrp="1" noChangeArrowheads="1"/>
          </p:cNvSpPr>
          <p:nvPr>
            <p:ph type="body" sz="quarter" idx="3"/>
          </p:nvPr>
        </p:nvSpPr>
        <p:spPr bwMode="auto">
          <a:xfrm>
            <a:off x="1527175" y="1974626"/>
            <a:ext cx="4249690" cy="5386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IL" altLang="en-IL" sz="1400" b="1" u="none" strike="noStrike" cap="none" normalizeH="0" baseline="0" dirty="0">
                <a:ln>
                  <a:noFill/>
                </a:ln>
                <a:effectLst/>
                <a:latin typeface="Arial" panose="020B0604020202020204" pitchFamily="34" charset="0"/>
                <a:cs typeface="Arial" panose="020B0604020202020204" pitchFamily="34" charset="0"/>
              </a:rPr>
              <a:t>ECMAScript 6(2015)</a:t>
            </a:r>
            <a:br>
              <a:rPr kumimoji="0" lang="en-IL" altLang="en-IL" sz="1400" b="0" u="none" strike="noStrike" cap="none" normalizeH="0" baseline="0" dirty="0">
                <a:ln>
                  <a:noFill/>
                </a:ln>
                <a:effectLst/>
                <a:latin typeface="Arial" panose="020B0604020202020204" pitchFamily="34" charset="0"/>
                <a:cs typeface="Arial" panose="020B0604020202020204" pitchFamily="34" charset="0"/>
              </a:rPr>
            </a:br>
            <a:r>
              <a:rPr lang="en-US" sz="1400" b="1" dirty="0">
                <a:effectLst/>
                <a:latin typeface="Arial" panose="020B0604020202020204" pitchFamily="34" charset="0"/>
                <a:cs typeface="Arial" panose="020B0604020202020204" pitchFamily="34" charset="0"/>
              </a:rPr>
              <a:t>It is the sixth edition of the ECMA-262 standard.</a:t>
            </a:r>
            <a:endParaRPr kumimoji="0" lang="en-IL" altLang="en-IL" sz="1400" b="0" u="none" strike="noStrike" cap="none" normalizeH="0" baseline="0" dirty="0">
              <a:ln>
                <a:noFill/>
              </a:ln>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38877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4ACA-E96B-4CE5-8BB0-168E2C1E4B90}"/>
              </a:ext>
            </a:extLst>
          </p:cNvPr>
          <p:cNvSpPr>
            <a:spLocks noGrp="1"/>
          </p:cNvSpPr>
          <p:nvPr>
            <p:ph type="title"/>
          </p:nvPr>
        </p:nvSpPr>
        <p:spPr/>
        <p:txBody>
          <a:bodyPr/>
          <a:lstStyle/>
          <a:p>
            <a:r>
              <a:rPr lang="en-US" dirty="0"/>
              <a:t>Babel</a:t>
            </a:r>
            <a:endParaRPr lang="en-IL" dirty="0"/>
          </a:p>
        </p:txBody>
      </p:sp>
      <p:sp>
        <p:nvSpPr>
          <p:cNvPr id="5" name="Text Placeholder 4">
            <a:extLst>
              <a:ext uri="{FF2B5EF4-FFF2-40B4-BE49-F238E27FC236}">
                <a16:creationId xmlns:a16="http://schemas.microsoft.com/office/drawing/2014/main" id="{E26A7CE1-4D5A-4E92-B71C-72187513F3CC}"/>
              </a:ext>
            </a:extLst>
          </p:cNvPr>
          <p:cNvSpPr>
            <a:spLocks noGrp="1"/>
          </p:cNvSpPr>
          <p:nvPr>
            <p:ph type="body" sz="quarter" idx="3"/>
          </p:nvPr>
        </p:nvSpPr>
        <p:spPr>
          <a:xfrm>
            <a:off x="1395663" y="1828456"/>
            <a:ext cx="9513129" cy="830695"/>
          </a:xfrm>
        </p:spPr>
        <p:txBody>
          <a:bodyPr>
            <a:noAutofit/>
          </a:bodyPr>
          <a:lstStyle/>
          <a:p>
            <a:pPr algn="l" fontAlgn="base"/>
            <a:r>
              <a:rPr lang="en-US" sz="1400" b="1" i="0" dirty="0">
                <a:effectLst/>
                <a:latin typeface="Arial" panose="020B0604020202020204" pitchFamily="34" charset="0"/>
                <a:cs typeface="Arial" panose="020B0604020202020204" pitchFamily="34" charset="0"/>
              </a:rPr>
              <a:t>A </a:t>
            </a:r>
            <a:r>
              <a:rPr lang="en-US" sz="1400" b="1" i="0" dirty="0" err="1">
                <a:effectLst/>
                <a:latin typeface="Arial" panose="020B0604020202020204" pitchFamily="34" charset="0"/>
                <a:cs typeface="Arial" panose="020B0604020202020204" pitchFamily="34" charset="0"/>
              </a:rPr>
              <a:t>transpiler</a:t>
            </a:r>
            <a:r>
              <a:rPr lang="en-US" sz="1400" b="1" i="0" dirty="0">
                <a:effectLst/>
                <a:latin typeface="Arial" panose="020B0604020202020204" pitchFamily="34" charset="0"/>
                <a:cs typeface="Arial" panose="020B0604020202020204" pitchFamily="34" charset="0"/>
              </a:rPr>
              <a:t> that can convert ES6 code to ES5 code.</a:t>
            </a:r>
            <a:br>
              <a:rPr lang="en-US" sz="1400" dirty="0">
                <a:latin typeface="Arial" panose="020B0604020202020204" pitchFamily="34" charset="0"/>
                <a:cs typeface="Arial" panose="020B0604020202020204" pitchFamily="34" charset="0"/>
              </a:rPr>
            </a:br>
            <a:endParaRPr lang="en-IL" sz="1400" dirty="0">
              <a:latin typeface="Arial" panose="020B0604020202020204" pitchFamily="34" charset="0"/>
              <a:cs typeface="Arial" panose="020B0604020202020204" pitchFamily="34" charset="0"/>
            </a:endParaRPr>
          </a:p>
        </p:txBody>
      </p:sp>
      <p:sp>
        <p:nvSpPr>
          <p:cNvPr id="6" name="Content Placeholder 5">
            <a:extLst>
              <a:ext uri="{FF2B5EF4-FFF2-40B4-BE49-F238E27FC236}">
                <a16:creationId xmlns:a16="http://schemas.microsoft.com/office/drawing/2014/main" id="{DEBC99CB-AE4F-413D-AF9A-85ED4EC689E6}"/>
              </a:ext>
            </a:extLst>
          </p:cNvPr>
          <p:cNvSpPr>
            <a:spLocks noGrp="1"/>
          </p:cNvSpPr>
          <p:nvPr>
            <p:ph sz="quarter" idx="4"/>
          </p:nvPr>
        </p:nvSpPr>
        <p:spPr>
          <a:xfrm>
            <a:off x="1395663" y="2743194"/>
            <a:ext cx="9513129" cy="3433769"/>
          </a:xfrm>
        </p:spPr>
        <p:txBody>
          <a:bodyPr>
            <a:normAutofit/>
          </a:bodyPr>
          <a:lstStyle/>
          <a:p>
            <a:r>
              <a:rPr lang="en-US" sz="1400" b="0" i="0" dirty="0">
                <a:solidFill>
                  <a:srgbClr val="0A0A23"/>
                </a:solidFill>
                <a:effectLst/>
                <a:latin typeface="Arial" panose="020B0604020202020204" pitchFamily="34" charset="0"/>
                <a:cs typeface="Arial" panose="020B0604020202020204" pitchFamily="34" charset="0"/>
              </a:rPr>
              <a:t>Developers can use the </a:t>
            </a:r>
            <a:r>
              <a:rPr lang="en-US" sz="1400" b="0" i="0" u="sng" dirty="0">
                <a:effectLst/>
                <a:latin typeface="Arial" panose="020B0604020202020204" pitchFamily="34" charset="0"/>
                <a:cs typeface="Arial" panose="020B0604020202020204" pitchFamily="34" charset="0"/>
                <a:hlinkClick r:id="rId2"/>
              </a:rPr>
              <a:t>shiny new features that come with ES6</a:t>
            </a:r>
            <a:r>
              <a:rPr lang="en-US" sz="1400" b="0" i="0" dirty="0">
                <a:solidFill>
                  <a:srgbClr val="0A0A23"/>
                </a:solidFill>
                <a:effectLst/>
                <a:latin typeface="Arial" panose="020B0604020202020204" pitchFamily="34" charset="0"/>
                <a:cs typeface="Arial" panose="020B0604020202020204" pitchFamily="34" charset="0"/>
              </a:rPr>
              <a:t>, but may be concerned with cross-browser compatibility for their web apps. At the time of the writing of this article, Edge and Internet Explorer do not fully support features from the ES6 specification.</a:t>
            </a:r>
          </a:p>
          <a:p>
            <a:r>
              <a:rPr lang="en-US" sz="1400" b="0" i="0" dirty="0">
                <a:solidFill>
                  <a:srgbClr val="0A0A23"/>
                </a:solidFill>
                <a:effectLst/>
                <a:latin typeface="Arial" panose="020B0604020202020204" pitchFamily="34" charset="0"/>
                <a:cs typeface="Arial" panose="020B0604020202020204" pitchFamily="34" charset="0"/>
              </a:rPr>
              <a:t>All of the major browsers fully support ES5, so they can run the code without any issues.</a:t>
            </a:r>
            <a:endParaRPr lang="en-IL" sz="1400" dirty="0">
              <a:latin typeface="Arial" panose="020B0604020202020204" pitchFamily="34" charset="0"/>
              <a:cs typeface="Arial" panose="020B0604020202020204" pitchFamily="34" charset="0"/>
            </a:endParaRPr>
          </a:p>
        </p:txBody>
      </p:sp>
      <p:sp>
        <p:nvSpPr>
          <p:cNvPr id="3" name="AutoShape 2" descr="Essential Babel Plugins - Async HK">
            <a:extLst>
              <a:ext uri="{FF2B5EF4-FFF2-40B4-BE49-F238E27FC236}">
                <a16:creationId xmlns:a16="http://schemas.microsoft.com/office/drawing/2014/main" id="{737FA4A8-377A-477B-8290-32E3E1624D5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L"/>
          </a:p>
        </p:txBody>
      </p:sp>
      <p:pic>
        <p:nvPicPr>
          <p:cNvPr id="3076" name="Picture 4" descr="Essential Babel Plugins - Async HK">
            <a:extLst>
              <a:ext uri="{FF2B5EF4-FFF2-40B4-BE49-F238E27FC236}">
                <a16:creationId xmlns:a16="http://schemas.microsoft.com/office/drawing/2014/main" id="{E5743379-C300-483A-92BD-3A7FA341B4B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52236" y="4167188"/>
            <a:ext cx="2009775" cy="200977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472AAFE0-FF9C-40AC-82BA-916DE7323815}"/>
              </a:ext>
            </a:extLst>
          </p:cNvPr>
          <p:cNvPicPr>
            <a:picLocks noChangeAspect="1"/>
          </p:cNvPicPr>
          <p:nvPr/>
        </p:nvPicPr>
        <p:blipFill>
          <a:blip r:embed="rId4"/>
          <a:stretch>
            <a:fillRect/>
          </a:stretch>
        </p:blipFill>
        <p:spPr>
          <a:xfrm>
            <a:off x="1210592" y="1982233"/>
            <a:ext cx="9466015" cy="4369910"/>
          </a:xfrm>
          <a:prstGeom prst="rect">
            <a:avLst/>
          </a:prstGeom>
        </p:spPr>
      </p:pic>
    </p:spTree>
    <p:extLst>
      <p:ext uri="{BB962C8B-B14F-4D97-AF65-F5344CB8AC3E}">
        <p14:creationId xmlns:p14="http://schemas.microsoft.com/office/powerpoint/2010/main" val="2175924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ES7</a:t>
            </a:r>
          </a:p>
        </p:txBody>
      </p:sp>
      <p:sp>
        <p:nvSpPr>
          <p:cNvPr id="6" name="Content Placeholder 5"/>
          <p:cNvSpPr>
            <a:spLocks noGrp="1"/>
          </p:cNvSpPr>
          <p:nvPr>
            <p:ph sz="quarter" idx="4"/>
          </p:nvPr>
        </p:nvSpPr>
        <p:spPr>
          <a:xfrm>
            <a:off x="1526796" y="2743194"/>
            <a:ext cx="9381996" cy="3433769"/>
          </a:xfrm>
        </p:spPr>
        <p:txBody>
          <a:bodyPr>
            <a:normAutofit/>
          </a:bodyPr>
          <a:lstStyle/>
          <a:p>
            <a:pPr algn="l"/>
            <a:r>
              <a:rPr lang="en-US" sz="1400" b="0" i="0" dirty="0">
                <a:effectLst/>
                <a:latin typeface="Arial" panose="020B0604020202020204" pitchFamily="34" charset="0"/>
                <a:cs typeface="Arial" panose="020B0604020202020204" pitchFamily="34" charset="0"/>
              </a:rPr>
              <a:t>They decided to release a new version of ECMAScript every year starting in 2015. A yearly update means no more big releases like ES6.</a:t>
            </a:r>
          </a:p>
          <a:p>
            <a:pPr algn="l"/>
            <a:r>
              <a:rPr lang="en-US" sz="1400" b="0" i="0" dirty="0">
                <a:effectLst/>
                <a:latin typeface="Arial" panose="020B0604020202020204" pitchFamily="34" charset="0"/>
                <a:cs typeface="Arial" panose="020B0604020202020204" pitchFamily="34" charset="0"/>
              </a:rPr>
              <a:t>ECMAScript 2016(ES7) introduced only two new features:</a:t>
            </a:r>
          </a:p>
          <a:p>
            <a:pPr algn="l">
              <a:buFont typeface="Arial" panose="020B0604020202020204" pitchFamily="34" charset="0"/>
              <a:buChar char="•"/>
            </a:pPr>
            <a:r>
              <a:rPr lang="en-US" sz="1400" b="0" i="0" dirty="0" err="1">
                <a:effectLst/>
                <a:latin typeface="Arial" panose="020B0604020202020204" pitchFamily="34" charset="0"/>
                <a:cs typeface="Arial" panose="020B0604020202020204" pitchFamily="34" charset="0"/>
              </a:rPr>
              <a:t>Array.prototype.includes</a:t>
            </a:r>
            <a:r>
              <a:rPr lang="en-US" sz="1400" b="0" i="0" dirty="0">
                <a:effectLst/>
                <a:latin typeface="Arial" panose="020B0604020202020204" pitchFamily="34" charset="0"/>
                <a:cs typeface="Arial" panose="020B0604020202020204" pitchFamily="34" charset="0"/>
              </a:rPr>
              <a:t>()</a:t>
            </a:r>
          </a:p>
          <a:p>
            <a:pPr algn="l"/>
            <a:r>
              <a:rPr lang="en-US" sz="1400" b="0" i="0" dirty="0">
                <a:effectLst/>
                <a:latin typeface="Arial" panose="020B0604020202020204" pitchFamily="34" charset="0"/>
                <a:cs typeface="Arial" panose="020B0604020202020204" pitchFamily="34" charset="0"/>
              </a:rPr>
              <a:t> A yearly update means no more big releases like ES6.</a:t>
            </a:r>
          </a:p>
          <a:p>
            <a:pPr algn="l"/>
            <a:r>
              <a:rPr lang="en-US" sz="1400" b="0" i="0" dirty="0">
                <a:effectLst/>
                <a:latin typeface="Arial" panose="020B0604020202020204" pitchFamily="34" charset="0"/>
                <a:cs typeface="Arial" panose="020B0604020202020204" pitchFamily="34" charset="0"/>
              </a:rPr>
              <a:t>ECMAScript 2016(ES7) introduced only two new features:</a:t>
            </a:r>
          </a:p>
          <a:p>
            <a:pPr algn="l">
              <a:buFont typeface="Arial" panose="020B0604020202020204" pitchFamily="34" charset="0"/>
              <a:buChar char="•"/>
            </a:pPr>
            <a:r>
              <a:rPr lang="en-US" sz="1400" b="0" i="0" dirty="0" err="1">
                <a:effectLst/>
                <a:latin typeface="Arial" panose="020B0604020202020204" pitchFamily="34" charset="0"/>
                <a:cs typeface="Arial" panose="020B0604020202020204" pitchFamily="34" charset="0"/>
              </a:rPr>
              <a:t>Array.prototype.includes</a:t>
            </a:r>
            <a:r>
              <a:rPr lang="en-US" sz="1400" b="0" i="0" dirty="0">
                <a:effectLst/>
                <a:latin typeface="Arial" panose="020B0604020202020204" pitchFamily="34" charset="0"/>
                <a:cs typeface="Arial" panose="020B0604020202020204" pitchFamily="34" charset="0"/>
              </a:rPr>
              <a:t>()</a:t>
            </a:r>
          </a:p>
          <a:p>
            <a:pPr algn="l">
              <a:buFont typeface="Arial" panose="020B0604020202020204" pitchFamily="34" charset="0"/>
              <a:buChar char="•"/>
            </a:pPr>
            <a:r>
              <a:rPr lang="en-US" sz="1400" b="0" i="0" dirty="0">
                <a:effectLst/>
                <a:latin typeface="Arial" panose="020B0604020202020204" pitchFamily="34" charset="0"/>
                <a:cs typeface="Arial" panose="020B0604020202020204" pitchFamily="34" charset="0"/>
              </a:rPr>
              <a:t>Exponentiation operator</a:t>
            </a:r>
          </a:p>
          <a:p>
            <a:pPr algn="l">
              <a:buFont typeface="Arial" panose="020B0604020202020204" pitchFamily="34" charset="0"/>
              <a:buChar char="•"/>
            </a:pPr>
            <a:endParaRPr lang="en-US" sz="1400" b="0" i="0" dirty="0">
              <a:effectLst/>
              <a:latin typeface="Arial" panose="020B0604020202020204" pitchFamily="34" charset="0"/>
              <a:cs typeface="Arial" panose="020B0604020202020204" pitchFamily="34" charset="0"/>
            </a:endParaRPr>
          </a:p>
        </p:txBody>
      </p:sp>
      <p:sp>
        <p:nvSpPr>
          <p:cNvPr id="5" name="Rectangle 3">
            <a:extLst>
              <a:ext uri="{FF2B5EF4-FFF2-40B4-BE49-F238E27FC236}">
                <a16:creationId xmlns:a16="http://schemas.microsoft.com/office/drawing/2014/main" id="{09F3977F-A469-407F-A59C-05D9F1B0B96D}"/>
              </a:ext>
            </a:extLst>
          </p:cNvPr>
          <p:cNvSpPr>
            <a:spLocks noGrp="1" noChangeArrowheads="1"/>
          </p:cNvSpPr>
          <p:nvPr>
            <p:ph type="body" sz="quarter" idx="3"/>
          </p:nvPr>
        </p:nvSpPr>
        <p:spPr bwMode="auto">
          <a:xfrm>
            <a:off x="1527175" y="1943849"/>
            <a:ext cx="8875174" cy="6001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IL" altLang="en-IL" sz="1500" b="1" i="1" u="none" strike="noStrike" cap="none" normalizeH="0" baseline="0" dirty="0">
                <a:ln>
                  <a:noFill/>
                </a:ln>
                <a:solidFill>
                  <a:srgbClr val="292929"/>
                </a:solidFill>
                <a:effectLst/>
                <a:latin typeface="medium-content-serif-font"/>
              </a:rPr>
              <a:t>ECMAScript 7(2016)</a:t>
            </a:r>
            <a:endParaRPr kumimoji="0" lang="en-IL" altLang="en-IL"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IL" altLang="en-IL"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75436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ES8</a:t>
            </a:r>
          </a:p>
        </p:txBody>
      </p:sp>
      <p:sp>
        <p:nvSpPr>
          <p:cNvPr id="6" name="Content Placeholder 5"/>
          <p:cNvSpPr>
            <a:spLocks noGrp="1"/>
          </p:cNvSpPr>
          <p:nvPr>
            <p:ph sz="quarter" idx="4"/>
          </p:nvPr>
        </p:nvSpPr>
        <p:spPr>
          <a:xfrm>
            <a:off x="1526796" y="2743194"/>
            <a:ext cx="9381996" cy="3433769"/>
          </a:xfrm>
        </p:spPr>
        <p:txBody>
          <a:bodyPr>
            <a:normAutofit/>
          </a:bodyPr>
          <a:lstStyle/>
          <a:p>
            <a:pPr algn="l"/>
            <a:r>
              <a:rPr lang="en-US" sz="1400" b="0" i="0" dirty="0">
                <a:solidFill>
                  <a:srgbClr val="292929"/>
                </a:solidFill>
                <a:effectLst/>
                <a:latin typeface="Arial" panose="020B0604020202020204" pitchFamily="34" charset="0"/>
                <a:cs typeface="Arial" panose="020B0604020202020204" pitchFamily="34" charset="0"/>
              </a:rPr>
              <a:t>Major new features:</a:t>
            </a:r>
          </a:p>
          <a:p>
            <a:pPr algn="l">
              <a:buFont typeface="Arial" panose="020B0604020202020204" pitchFamily="34" charset="0"/>
              <a:buChar char="•"/>
            </a:pPr>
            <a:r>
              <a:rPr lang="en-US" sz="1400" b="0" i="0" u="none" strike="noStrike" dirty="0">
                <a:solidFill>
                  <a:srgbClr val="292929"/>
                </a:solidFill>
                <a:effectLst/>
                <a:latin typeface="Arial" panose="020B0604020202020204" pitchFamily="34" charset="0"/>
                <a:cs typeface="Arial" panose="020B0604020202020204" pitchFamily="34" charset="0"/>
                <a:hlinkClick r:id="rId2"/>
              </a:rPr>
              <a:t>Async Functions (Brian </a:t>
            </a:r>
            <a:r>
              <a:rPr lang="en-US" sz="1400" b="0" i="0" u="none" strike="noStrike" dirty="0" err="1">
                <a:solidFill>
                  <a:srgbClr val="292929"/>
                </a:solidFill>
                <a:effectLst/>
                <a:latin typeface="Arial" panose="020B0604020202020204" pitchFamily="34" charset="0"/>
                <a:cs typeface="Arial" panose="020B0604020202020204" pitchFamily="34" charset="0"/>
                <a:hlinkClick r:id="rId2"/>
              </a:rPr>
              <a:t>Terlson</a:t>
            </a:r>
            <a:r>
              <a:rPr lang="en-US" sz="1400" b="0" i="0" u="none" strike="noStrike" dirty="0">
                <a:solidFill>
                  <a:srgbClr val="292929"/>
                </a:solidFill>
                <a:effectLst/>
                <a:latin typeface="Arial" panose="020B0604020202020204" pitchFamily="34" charset="0"/>
                <a:cs typeface="Arial" panose="020B0604020202020204" pitchFamily="34" charset="0"/>
                <a:hlinkClick r:id="rId2"/>
              </a:rPr>
              <a:t>)</a:t>
            </a:r>
            <a:endParaRPr lang="en-US" sz="1400" b="0" i="0" dirty="0">
              <a:solidFill>
                <a:srgbClr val="292929"/>
              </a:solidFill>
              <a:effectLst/>
              <a:latin typeface="Arial" panose="020B0604020202020204" pitchFamily="34" charset="0"/>
              <a:cs typeface="Arial" panose="020B0604020202020204" pitchFamily="34" charset="0"/>
            </a:endParaRPr>
          </a:p>
          <a:p>
            <a:pPr algn="l">
              <a:buFont typeface="Arial" panose="020B0604020202020204" pitchFamily="34" charset="0"/>
              <a:buChar char="•"/>
            </a:pPr>
            <a:r>
              <a:rPr lang="en-US" sz="1400" b="0" i="0" u="none" strike="noStrike" dirty="0">
                <a:solidFill>
                  <a:srgbClr val="292929"/>
                </a:solidFill>
                <a:effectLst/>
                <a:latin typeface="Arial" panose="020B0604020202020204" pitchFamily="34" charset="0"/>
                <a:cs typeface="Arial" panose="020B0604020202020204" pitchFamily="34" charset="0"/>
                <a:hlinkClick r:id="rId3"/>
              </a:rPr>
              <a:t>Shared memory and atomics (Lars T. Hansen)</a:t>
            </a:r>
            <a:endParaRPr lang="en-US" sz="1400" b="0" i="0" dirty="0">
              <a:solidFill>
                <a:srgbClr val="292929"/>
              </a:solidFill>
              <a:effectLst/>
              <a:latin typeface="Arial" panose="020B0604020202020204" pitchFamily="34" charset="0"/>
              <a:cs typeface="Arial" panose="020B0604020202020204" pitchFamily="34" charset="0"/>
            </a:endParaRPr>
          </a:p>
          <a:p>
            <a:pPr algn="l"/>
            <a:r>
              <a:rPr lang="en-US" sz="1400" b="0" i="0" dirty="0">
                <a:solidFill>
                  <a:srgbClr val="292929"/>
                </a:solidFill>
                <a:effectLst/>
                <a:latin typeface="Arial" panose="020B0604020202020204" pitchFamily="34" charset="0"/>
                <a:cs typeface="Arial" panose="020B0604020202020204" pitchFamily="34" charset="0"/>
              </a:rPr>
              <a:t>Minor new features:</a:t>
            </a:r>
          </a:p>
          <a:p>
            <a:pPr algn="l">
              <a:buFont typeface="Arial" panose="020B0604020202020204" pitchFamily="34" charset="0"/>
              <a:buChar char="•"/>
            </a:pPr>
            <a:r>
              <a:rPr lang="en-US" sz="1400" b="0" i="0" u="none" strike="noStrike" dirty="0" err="1">
                <a:solidFill>
                  <a:srgbClr val="292929"/>
                </a:solidFill>
                <a:effectLst/>
                <a:latin typeface="Arial" panose="020B0604020202020204" pitchFamily="34" charset="0"/>
                <a:cs typeface="Arial" panose="020B0604020202020204" pitchFamily="34" charset="0"/>
                <a:hlinkClick r:id="rId4"/>
              </a:rPr>
              <a:t>Object.values</a:t>
            </a:r>
            <a:r>
              <a:rPr lang="en-US" sz="1400" b="0" i="0" u="none" strike="noStrike" dirty="0">
                <a:solidFill>
                  <a:srgbClr val="292929"/>
                </a:solidFill>
                <a:effectLst/>
                <a:latin typeface="Arial" panose="020B0604020202020204" pitchFamily="34" charset="0"/>
                <a:cs typeface="Arial" panose="020B0604020202020204" pitchFamily="34" charset="0"/>
                <a:hlinkClick r:id="rId4"/>
              </a:rPr>
              <a:t>/</a:t>
            </a:r>
            <a:r>
              <a:rPr lang="en-US" sz="1400" b="0" i="0" u="none" strike="noStrike" dirty="0" err="1">
                <a:solidFill>
                  <a:srgbClr val="292929"/>
                </a:solidFill>
                <a:effectLst/>
                <a:latin typeface="Arial" panose="020B0604020202020204" pitchFamily="34" charset="0"/>
                <a:cs typeface="Arial" panose="020B0604020202020204" pitchFamily="34" charset="0"/>
                <a:hlinkClick r:id="rId4"/>
              </a:rPr>
              <a:t>Object.entries</a:t>
            </a:r>
            <a:r>
              <a:rPr lang="en-US" sz="1400" b="0" i="0" u="none" strike="noStrike" dirty="0">
                <a:solidFill>
                  <a:srgbClr val="292929"/>
                </a:solidFill>
                <a:effectLst/>
                <a:latin typeface="Arial" panose="020B0604020202020204" pitchFamily="34" charset="0"/>
                <a:cs typeface="Arial" panose="020B0604020202020204" pitchFamily="34" charset="0"/>
                <a:hlinkClick r:id="rId4"/>
              </a:rPr>
              <a:t> (Jordan </a:t>
            </a:r>
            <a:r>
              <a:rPr lang="en-US" sz="1400" b="0" i="0" u="none" strike="noStrike" dirty="0" err="1">
                <a:solidFill>
                  <a:srgbClr val="292929"/>
                </a:solidFill>
                <a:effectLst/>
                <a:latin typeface="Arial" panose="020B0604020202020204" pitchFamily="34" charset="0"/>
                <a:cs typeface="Arial" panose="020B0604020202020204" pitchFamily="34" charset="0"/>
                <a:hlinkClick r:id="rId4"/>
              </a:rPr>
              <a:t>Harband</a:t>
            </a:r>
            <a:r>
              <a:rPr lang="en-US" sz="1400" b="0" i="0" u="none" strike="noStrike" dirty="0">
                <a:solidFill>
                  <a:srgbClr val="292929"/>
                </a:solidFill>
                <a:effectLst/>
                <a:latin typeface="Arial" panose="020B0604020202020204" pitchFamily="34" charset="0"/>
                <a:cs typeface="Arial" panose="020B0604020202020204" pitchFamily="34" charset="0"/>
                <a:hlinkClick r:id="rId4"/>
              </a:rPr>
              <a:t>)</a:t>
            </a:r>
            <a:endParaRPr lang="en-US" sz="1400" b="0" i="0" dirty="0">
              <a:solidFill>
                <a:srgbClr val="292929"/>
              </a:solidFill>
              <a:effectLst/>
              <a:latin typeface="Arial" panose="020B0604020202020204" pitchFamily="34" charset="0"/>
              <a:cs typeface="Arial" panose="020B0604020202020204" pitchFamily="34" charset="0"/>
            </a:endParaRPr>
          </a:p>
        </p:txBody>
      </p:sp>
      <p:sp>
        <p:nvSpPr>
          <p:cNvPr id="4" name="Rectangle 2">
            <a:extLst>
              <a:ext uri="{FF2B5EF4-FFF2-40B4-BE49-F238E27FC236}">
                <a16:creationId xmlns:a16="http://schemas.microsoft.com/office/drawing/2014/main" id="{E047AFDB-7C8C-41FB-8498-13C6F5FF7540}"/>
              </a:ext>
            </a:extLst>
          </p:cNvPr>
          <p:cNvSpPr>
            <a:spLocks noGrp="1" noChangeArrowheads="1"/>
          </p:cNvSpPr>
          <p:nvPr>
            <p:ph type="body" sz="quarter" idx="3"/>
          </p:nvPr>
        </p:nvSpPr>
        <p:spPr bwMode="auto">
          <a:xfrm>
            <a:off x="1527175" y="2058988"/>
            <a:ext cx="8875713" cy="369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IL" altLang="en-IL" sz="1500" b="1" i="1" u="none" strike="noStrike" cap="none" normalizeH="0" baseline="0">
                <a:ln>
                  <a:noFill/>
                </a:ln>
                <a:solidFill>
                  <a:srgbClr val="292929"/>
                </a:solidFill>
                <a:effectLst/>
                <a:latin typeface="medium-content-serif-font"/>
              </a:rPr>
              <a:t>ECMAScript 8(2017)</a:t>
            </a:r>
            <a:endParaRPr kumimoji="0" lang="en-IL" altLang="en-IL"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IL" altLang="en-IL" sz="1800" b="0" i="0" u="none" strike="noStrike" cap="none" normalizeH="0" baseline="0">
                <a:ln>
                  <a:noFill/>
                </a:ln>
                <a:solidFill>
                  <a:schemeClr val="tx1"/>
                </a:solidFill>
                <a:effectLst/>
                <a:latin typeface="Arial" panose="020B0604020202020204" pitchFamily="34" charset="0"/>
              </a:rPr>
            </a:br>
            <a:endParaRPr kumimoji="0" lang="en-IL" altLang="en-IL"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03337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TotalTime>
  <Words>751</Words>
  <Application>Microsoft Office PowerPoint</Application>
  <PresentationFormat>Widescreen</PresentationFormat>
  <Paragraphs>52</Paragraphs>
  <Slides>10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-apple-system</vt:lpstr>
      <vt:lpstr>Arial</vt:lpstr>
      <vt:lpstr>Arial</vt:lpstr>
      <vt:lpstr>Calibri</vt:lpstr>
      <vt:lpstr>inherit</vt:lpstr>
      <vt:lpstr>Lato</vt:lpstr>
      <vt:lpstr>medium-content-serif-font</vt:lpstr>
      <vt:lpstr>medium-content-title-font</vt:lpstr>
      <vt:lpstr>Wingdings</vt:lpstr>
      <vt:lpstr>Educational subjects 16x9</vt:lpstr>
      <vt:lpstr>ECMAScript (European Computer Manufacturer's Association)</vt:lpstr>
      <vt:lpstr>The History of JS</vt:lpstr>
      <vt:lpstr>Ecma International An organization that creates standards for technologies.</vt:lpstr>
      <vt:lpstr>A JavaScript engine</vt:lpstr>
      <vt:lpstr>ES5</vt:lpstr>
      <vt:lpstr>ES6, ES2015, and ECMAScript 2015</vt:lpstr>
      <vt:lpstr>Babel</vt:lpstr>
      <vt:lpstr>ES7</vt:lpstr>
      <vt:lpstr>ES8</vt:lpstr>
      <vt:lpstr>ES9</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ECMAScript (European Computer Manufacturer's Association)</dc:title>
  <dc:creator>66683</dc:creator>
  <cp:lastModifiedBy>66683</cp:lastModifiedBy>
  <cp:revision>3</cp:revision>
  <dcterms:created xsi:type="dcterms:W3CDTF">2020-09-16T16:58:03Z</dcterms:created>
  <dcterms:modified xsi:type="dcterms:W3CDTF">2020-10-03T18:58:00Z</dcterms:modified>
</cp:coreProperties>
</file>

<file path=docProps/thumbnail.jpeg>
</file>